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56" r:id="rId2"/>
    <p:sldId id="267" r:id="rId3"/>
    <p:sldId id="258" r:id="rId4"/>
    <p:sldId id="259" r:id="rId5"/>
    <p:sldId id="260" r:id="rId6"/>
    <p:sldId id="261" r:id="rId7"/>
    <p:sldId id="268" r:id="rId8"/>
    <p:sldId id="262" r:id="rId9"/>
    <p:sldId id="263" r:id="rId10"/>
    <p:sldId id="264" r:id="rId11"/>
    <p:sldId id="265" r:id="rId12"/>
    <p:sldId id="269" r:id="rId13"/>
    <p:sldId id="271" r:id="rId14"/>
    <p:sldId id="272" r:id="rId15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  <p:embeddedFont>
      <p:font typeface="Calibri Light" panose="020F0302020204030204" pitchFamily="34" charset="0"/>
      <p:regular r:id="rId21"/>
      <p:italic r:id="rId22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DCF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90" d="100"/>
          <a:sy n="90" d="100"/>
        </p:scale>
        <p:origin x="1234" y="35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2d9ca405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2d9ca405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62d9ca4059_0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62d9ca4059_0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565282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62d9ca4059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62d9ca4059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62d9ca405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62d9ca405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62e97013f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62e97013f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62ea95640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62ea95640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553405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62d9ca4059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62d9ca4059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c6f80d1ff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c6f80d1ff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80d1f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80d1f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FC7E07-A47C-45E7-92B5-C6CC8527EC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081F733-4547-4E5D-A623-CB5B9661E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281531B-F461-4890-AB3C-8ED090AD8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FE20497-97DC-4224-B034-916D46418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BDEF73-6DF2-4980-8FFD-B42BDC853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8427425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E83052-28B3-4492-8DB3-CD4085E96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A4EA5E63-FDFC-4550-8437-CF2B282403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18F4A00-2864-47F0-8407-F08087F33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635D770-56BA-467C-BC53-01252A0887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D303CEC-0A2B-4593-B1CC-FE3272C01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6945221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2FCBE8D-5023-4D0D-9AF6-7E050CD6C24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7C78A1C-F93E-4356-A4FD-E2FCBB105F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309C63A-8E6F-4535-B7FF-D2C789B54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2D950DC-B5FD-4F82-A9DF-F00D3BDE50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EB8852-4BE9-4803-954D-510A545A01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877378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5595609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57281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62543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DF165B-71AF-4A6D-AF33-24156C735A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552A663-23BF-41FB-A07C-FDF473DCC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26B83A-9DE0-4433-A4C2-66CF94F07D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D7486F-BB29-4D05-9DEE-69DBAF800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3B6B966-A0BD-4EEE-8F28-5B08E92B7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722111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D0BDBE-EAE4-4407-A3B4-A348268EA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8A8B008-B353-45A6-A38B-62A282255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6932E18-235D-4CA3-BCFA-EB1875AB2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BCBDEC7-72F9-452D-9EB3-1AD146E0F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CB86CA3-4424-4897-B972-36E46435F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9399148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07D181-F6DE-43F1-8BE3-7BD8B7DDFC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F3A9C24-7017-4023-8CF4-24C61A3FA1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D15B974-1983-4AE9-9ED9-9E8B3BB6195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88DA121C-5096-43E1-B2DA-F42574288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2FD785E-8BD4-499B-8304-91E74BE2CA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B68409A-1B93-4F6C-9E19-2C30DF3618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4411056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9B31B95-490A-47FB-A517-1E6CBFF42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F5A8B06-001A-40EE-8263-7930277A62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585FBFC-48E7-416C-8562-15EC228462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4317907-6639-4B45-A778-A24778C7BB3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B22CDDE1-12A6-4123-A49D-7B1D347A2F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AFF1EBA-2F68-44D8-BA82-87EB71B72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E1D4D1C-720C-4D6D-89E8-96C5B75C0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06D4CEBF-2F0D-44ED-8967-2FBBBBC3CD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9683813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2ED822-6DDC-4FC5-9180-525974E76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B476925-FAB3-4F41-BF46-15A373CEF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A8E4D66-0398-455B-A499-A1097F5C8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EC1B564-25FC-4BC0-AF95-99F0BF1A2D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679296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F96BED77-BA8E-45E6-B2E8-E8F683921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021CC2B-9FF2-4C08-959C-9924043171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9F37DA4-1EEA-4E3E-956B-B743B1520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6647107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8569F2-77EB-4677-833B-68A02EB47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12B2097-ED8C-4C5E-9963-7E32AFCA3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747901C-F750-4F46-ADD6-F349ADB74D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AA9C2B6-D7C3-40ED-AD64-011964E8F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F3E7CF1-BD57-4F08-AB0C-38AD88E81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7EED3E4-D4FE-4F32-AB7E-D49693076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1830952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7D2AA3-CA62-4A91-A51C-479F8B5053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3257F0D-0B88-4D47-A593-F7ADD79029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091A6E2-67E2-49E0-BF30-7DF9E4286B8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61F1709-CD26-4A54-98DA-617A7E690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9BA4FAD-5A3D-4729-BE46-CC6BF18E06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6D18955-B73D-4E9F-BE2A-8430C73DE4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7714389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8C5E032-5543-4525-BAF9-3DC0D6E829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B658188-0A19-4AC2-B697-D4DC026F08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BC46992-2289-4264-A4D1-275D56D442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AF3C7-AA5A-476E-9BE9-2DAF8C92F527}" type="datetimeFigureOut">
              <a:rPr lang="pt-BR" smtClean="0"/>
              <a:t>05/10/2019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A2785E-4DC1-4569-868F-9C5BF1B810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F1C0AAE-FE0D-4FA0-92E9-B4D4DBF850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08579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7A93F0FA-1B46-4DAA-8FD3-E8192717E3E5}"/>
              </a:ext>
            </a:extLst>
          </p:cNvPr>
          <p:cNvSpPr/>
          <p:nvPr/>
        </p:nvSpPr>
        <p:spPr>
          <a:xfrm>
            <a:off x="0" y="0"/>
            <a:ext cx="9144000" cy="2814638"/>
          </a:xfrm>
          <a:prstGeom prst="rect">
            <a:avLst/>
          </a:prstGeom>
          <a:solidFill>
            <a:srgbClr val="FDCF1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Google Shape;62;p13">
            <a:extLst>
              <a:ext uri="{FF2B5EF4-FFF2-40B4-BE49-F238E27FC236}">
                <a16:creationId xmlns:a16="http://schemas.microsoft.com/office/drawing/2014/main" id="{7D0B1C0F-A904-414D-9134-7D08BC448B0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082800" y="260451"/>
            <a:ext cx="4504605" cy="1269314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1º Hackathon New Way</a:t>
            </a:r>
            <a:endParaRPr sz="2800" dirty="0"/>
          </a:p>
        </p:txBody>
      </p:sp>
      <p:sp>
        <p:nvSpPr>
          <p:cNvPr id="12" name="Google Shape;63;p13">
            <a:extLst>
              <a:ext uri="{FF2B5EF4-FFF2-40B4-BE49-F238E27FC236}">
                <a16:creationId xmlns:a16="http://schemas.microsoft.com/office/drawing/2014/main" id="{AE0651C1-6EFB-4205-921D-3D1DCA8C6727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143000" y="3261502"/>
            <a:ext cx="6858000" cy="124182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rgbClr val="FFFFFF"/>
                </a:solidFill>
              </a:rPr>
              <a:t>1 - Dream Team</a:t>
            </a:r>
            <a:endParaRPr sz="4800" dirty="0">
              <a:solidFill>
                <a:srgbClr val="FFFFFF"/>
              </a:solidFill>
            </a:endParaRPr>
          </a:p>
        </p:txBody>
      </p:sp>
      <p:sp>
        <p:nvSpPr>
          <p:cNvPr id="13" name="Google Shape;64;p13">
            <a:extLst>
              <a:ext uri="{FF2B5EF4-FFF2-40B4-BE49-F238E27FC236}">
                <a16:creationId xmlns:a16="http://schemas.microsoft.com/office/drawing/2014/main" id="{D31390A1-F252-4A0E-81C8-3A5C17906BB4}"/>
              </a:ext>
            </a:extLst>
          </p:cNvPr>
          <p:cNvSpPr txBox="1">
            <a:spLocks/>
          </p:cNvSpPr>
          <p:nvPr/>
        </p:nvSpPr>
        <p:spPr>
          <a:xfrm>
            <a:off x="1989666" y="1228917"/>
            <a:ext cx="4703811" cy="747712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b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pt-BR" sz="2400" dirty="0"/>
              <a:t>05 e 06 de Outubro 2019</a:t>
            </a:r>
          </a:p>
        </p:txBody>
      </p:sp>
      <p:pic>
        <p:nvPicPr>
          <p:cNvPr id="10" name="Imagem 9" descr="Uma imagem contendo objeto, relógio&#10;&#10;Descrição gerada automaticamente">
            <a:extLst>
              <a:ext uri="{FF2B5EF4-FFF2-40B4-BE49-F238E27FC236}">
                <a16:creationId xmlns:a16="http://schemas.microsoft.com/office/drawing/2014/main" id="{8311AF82-363F-4AB2-A3FB-EE0BD55CAF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9250" y="280935"/>
            <a:ext cx="2387595" cy="2387595"/>
          </a:xfrm>
          <a:prstGeom prst="rect">
            <a:avLst/>
          </a:prstGeom>
        </p:spPr>
      </p:pic>
      <p:pic>
        <p:nvPicPr>
          <p:cNvPr id="17" name="Imagem 16" descr="Uma imagem contendo texto, placar&#10;&#10;Descrição gerada automaticamente">
            <a:extLst>
              <a:ext uri="{FF2B5EF4-FFF2-40B4-BE49-F238E27FC236}">
                <a16:creationId xmlns:a16="http://schemas.microsoft.com/office/drawing/2014/main" id="{9A4F59DA-2A53-4375-A954-7A614B5914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7405" y="530242"/>
            <a:ext cx="2348345" cy="1602746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6" name="Google Shape;116;p21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7" name="Google Shape;117;p21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18" name="Google Shape;118;p21"/>
          <p:cNvSpPr txBox="1">
            <a:spLocks noGrp="1"/>
          </p:cNvSpPr>
          <p:nvPr>
            <p:ph type="body" idx="4294967295"/>
          </p:nvPr>
        </p:nvSpPr>
        <p:spPr>
          <a:xfrm>
            <a:off x="433425" y="3771900"/>
            <a:ext cx="3565488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Login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19" name="Google Shape;119;p21"/>
          <p:cNvSpPr txBox="1">
            <a:spLocks noGrp="1"/>
          </p:cNvSpPr>
          <p:nvPr>
            <p:ph type="body" idx="4294967295"/>
          </p:nvPr>
        </p:nvSpPr>
        <p:spPr>
          <a:xfrm>
            <a:off x="433425" y="4227513"/>
            <a:ext cx="3565488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Onde os professores e os alunos poderão acessar o app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20" name="Google Shape;120;p21"/>
          <p:cNvSpPr txBox="1">
            <a:spLocks noGrp="1"/>
          </p:cNvSpPr>
          <p:nvPr>
            <p:ph type="body" idx="4294967295"/>
          </p:nvPr>
        </p:nvSpPr>
        <p:spPr>
          <a:xfrm>
            <a:off x="4941300" y="3771900"/>
            <a:ext cx="4202700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Menu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21" name="Google Shape;121;p21"/>
          <p:cNvSpPr txBox="1">
            <a:spLocks noGrp="1"/>
          </p:cNvSpPr>
          <p:nvPr>
            <p:ph type="body" idx="4294967295"/>
          </p:nvPr>
        </p:nvSpPr>
        <p:spPr>
          <a:xfrm>
            <a:off x="4941300" y="4227513"/>
            <a:ext cx="3829406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Tela inicial aluno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3" name="Imagem 2" descr="Uma imagem contendo screenshot, texto, desenho&#10;&#10;Descrição gerada automaticamente">
            <a:extLst>
              <a:ext uri="{FF2B5EF4-FFF2-40B4-BE49-F238E27FC236}">
                <a16:creationId xmlns:a16="http://schemas.microsoft.com/office/drawing/2014/main" id="{2BC69097-978D-4B0B-BEB3-856B5910CF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25" y="841375"/>
            <a:ext cx="3870580" cy="2177201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  <p:pic>
        <p:nvPicPr>
          <p:cNvPr id="5" name="Imagem 4" descr="Uma imagem contendo screenshot, texto, desenho&#10;&#10;Descrição gerada automaticamente">
            <a:extLst>
              <a:ext uri="{FF2B5EF4-FFF2-40B4-BE49-F238E27FC236}">
                <a16:creationId xmlns:a16="http://schemas.microsoft.com/office/drawing/2014/main" id="{41BDB79C-CAA1-4428-8A4A-A02FD687C8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82814" y="841375"/>
            <a:ext cx="3887892" cy="2186939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Google Shape;128;p22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22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0" name="Google Shape;130;p22"/>
          <p:cNvSpPr txBox="1">
            <a:spLocks noGrp="1"/>
          </p:cNvSpPr>
          <p:nvPr>
            <p:ph type="body" idx="4294967295"/>
          </p:nvPr>
        </p:nvSpPr>
        <p:spPr>
          <a:xfrm>
            <a:off x="433425" y="3771900"/>
            <a:ext cx="3565488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Conversa com o </a:t>
            </a:r>
            <a:r>
              <a:rPr lang="pt-BR" sz="2100" b="1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Guatá</a:t>
            </a: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4294967295"/>
          </p:nvPr>
        </p:nvSpPr>
        <p:spPr>
          <a:xfrm>
            <a:off x="433425" y="4227513"/>
            <a:ext cx="3565488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Quando o aluno responde o humor negativo, </a:t>
            </a:r>
            <a:r>
              <a:rPr lang="pt-BR" sz="1200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aber-se</a:t>
            </a: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a opção para conversa com </a:t>
            </a:r>
            <a:r>
              <a:rPr lang="pt-BR" sz="1200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Guatá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2" name="Google Shape;132;p22"/>
          <p:cNvSpPr txBox="1">
            <a:spLocks noGrp="1"/>
          </p:cNvSpPr>
          <p:nvPr>
            <p:ph type="body" idx="4294967295"/>
          </p:nvPr>
        </p:nvSpPr>
        <p:spPr>
          <a:xfrm>
            <a:off x="4941300" y="3771900"/>
            <a:ext cx="4202700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Quiz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4294967295"/>
          </p:nvPr>
        </p:nvSpPr>
        <p:spPr>
          <a:xfrm>
            <a:off x="4941300" y="4227513"/>
            <a:ext cx="4202700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Tela com as questões escolhidas de  acordo com o curso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3" name="Imagem 2" descr="Uma imagem contendo screenshot, texto&#10;&#10;Descrição gerada automaticamente">
            <a:extLst>
              <a:ext uri="{FF2B5EF4-FFF2-40B4-BE49-F238E27FC236}">
                <a16:creationId xmlns:a16="http://schemas.microsoft.com/office/drawing/2014/main" id="{0F4F0CD5-326C-4DF4-B40C-2159FC3B9E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426" y="848996"/>
            <a:ext cx="3891000" cy="2146144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  <p:pic>
        <p:nvPicPr>
          <p:cNvPr id="5" name="Imagem 4" descr="Tela de celular com aplicativo aberto&#10;&#10;Descrição gerada automaticamente">
            <a:extLst>
              <a:ext uri="{FF2B5EF4-FFF2-40B4-BE49-F238E27FC236}">
                <a16:creationId xmlns:a16="http://schemas.microsoft.com/office/drawing/2014/main" id="{76255797-E5D3-46F2-AB4D-2D76B49523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1300" y="848996"/>
            <a:ext cx="3829405" cy="2154040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8" name="Google Shape;128;p22"/>
          <p:cNvCxnSpPr/>
          <p:nvPr/>
        </p:nvCxnSpPr>
        <p:spPr>
          <a:xfrm>
            <a:off x="433425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22"/>
          <p:cNvCxnSpPr/>
          <p:nvPr/>
        </p:nvCxnSpPr>
        <p:spPr>
          <a:xfrm>
            <a:off x="4941300" y="3724283"/>
            <a:ext cx="3891000" cy="0"/>
          </a:xfrm>
          <a:prstGeom prst="straightConnector1">
            <a:avLst/>
          </a:prstGeom>
          <a:noFill/>
          <a:ln w="1905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0" name="Google Shape;130;p22"/>
          <p:cNvSpPr txBox="1">
            <a:spLocks noGrp="1"/>
          </p:cNvSpPr>
          <p:nvPr>
            <p:ph type="body" idx="4294967295"/>
          </p:nvPr>
        </p:nvSpPr>
        <p:spPr>
          <a:xfrm>
            <a:off x="433425" y="3771900"/>
            <a:ext cx="3565488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Tela de resultado do quiz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1" name="Google Shape;131;p22"/>
          <p:cNvSpPr txBox="1">
            <a:spLocks noGrp="1"/>
          </p:cNvSpPr>
          <p:nvPr>
            <p:ph type="body" idx="4294967295"/>
          </p:nvPr>
        </p:nvSpPr>
        <p:spPr>
          <a:xfrm>
            <a:off x="433425" y="4227513"/>
            <a:ext cx="3565488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Quando o aluno completa o quis, recebe a pontuação e número de acertos.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2" name="Google Shape;132;p22"/>
          <p:cNvSpPr txBox="1">
            <a:spLocks noGrp="1"/>
          </p:cNvSpPr>
          <p:nvPr>
            <p:ph type="body" idx="4294967295"/>
          </p:nvPr>
        </p:nvSpPr>
        <p:spPr>
          <a:xfrm>
            <a:off x="4941300" y="3771900"/>
            <a:ext cx="4202700" cy="5302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 b="1" dirty="0">
                <a:solidFill>
                  <a:schemeClr val="bg1">
                    <a:lumMod val="10000"/>
                    <a:lumOff val="90000"/>
                  </a:schemeClr>
                </a:solidFill>
              </a:rPr>
              <a:t>Menu do professor</a:t>
            </a:r>
            <a:endParaRPr sz="2100" b="1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4294967295"/>
          </p:nvPr>
        </p:nvSpPr>
        <p:spPr>
          <a:xfrm>
            <a:off x="4941300" y="4227513"/>
            <a:ext cx="3891000" cy="6397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2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Tela diferente para o cadastro de um novo quis, lista de presença dos alunos e informações como ranking, respostas individuais e humor do dia.</a:t>
            </a:r>
            <a:endParaRPr sz="12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4" name="Imagem 3" descr="Uma imagem contendo texto, screenshot, desenho&#10;&#10;Descrição gerada automaticamente">
            <a:extLst>
              <a:ext uri="{FF2B5EF4-FFF2-40B4-BE49-F238E27FC236}">
                <a16:creationId xmlns:a16="http://schemas.microsoft.com/office/drawing/2014/main" id="{10E3151C-5DB6-4AA9-A48A-8D83BAE9A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264" y="895472"/>
            <a:ext cx="3864196" cy="2173610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  <p:pic>
        <p:nvPicPr>
          <p:cNvPr id="7" name="Imagem 6" descr="Uma imagem contendo screenshot, texto&#10;&#10;Descrição gerada automaticamente">
            <a:extLst>
              <a:ext uri="{FF2B5EF4-FFF2-40B4-BE49-F238E27FC236}">
                <a16:creationId xmlns:a16="http://schemas.microsoft.com/office/drawing/2014/main" id="{DCFA36B1-F662-431A-B993-D02BC45C5F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9705" y="895472"/>
            <a:ext cx="3890999" cy="2188687"/>
          </a:xfrm>
          <a:prstGeom prst="rect">
            <a:avLst/>
          </a:prstGeom>
          <a:ln>
            <a:solidFill>
              <a:schemeClr val="bg1">
                <a:lumMod val="10000"/>
                <a:lumOff val="9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01017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0;p23">
            <a:extLst>
              <a:ext uri="{FF2B5EF4-FFF2-40B4-BE49-F238E27FC236}">
                <a16:creationId xmlns:a16="http://schemas.microsoft.com/office/drawing/2014/main" id="{23C81C9C-F43A-4C6B-9E0E-1A32FA4D1BC1}"/>
              </a:ext>
            </a:extLst>
          </p:cNvPr>
          <p:cNvSpPr txBox="1">
            <a:spLocks/>
          </p:cNvSpPr>
          <p:nvPr/>
        </p:nvSpPr>
        <p:spPr>
          <a:xfrm>
            <a:off x="229732" y="275186"/>
            <a:ext cx="8684536" cy="110334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pt-BR">
                <a:solidFill>
                  <a:schemeClr val="bg1">
                    <a:lumMod val="10000"/>
                    <a:lumOff val="90000"/>
                  </a:schemeClr>
                </a:solidFill>
              </a:rPr>
              <a:t>Processo de desenvolvimento</a:t>
            </a:r>
            <a:endParaRPr lang="pt-BR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3" name="Google Shape;141;p23">
            <a:extLst>
              <a:ext uri="{FF2B5EF4-FFF2-40B4-BE49-F238E27FC236}">
                <a16:creationId xmlns:a16="http://schemas.microsoft.com/office/drawing/2014/main" id="{A7BE8334-877A-4174-AAED-583E04033F96}"/>
              </a:ext>
            </a:extLst>
          </p:cNvPr>
          <p:cNvSpPr txBox="1">
            <a:spLocks/>
          </p:cNvSpPr>
          <p:nvPr/>
        </p:nvSpPr>
        <p:spPr>
          <a:xfrm>
            <a:off x="229731" y="1309254"/>
            <a:ext cx="8748013" cy="355906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spcAft>
                <a:spcPts val="1600"/>
              </a:spcAft>
            </a:pPr>
            <a:r>
              <a:rPr lang="pt-BR" sz="2000">
                <a:solidFill>
                  <a:schemeClr val="bg1">
                    <a:lumMod val="10000"/>
                    <a:lumOff val="90000"/>
                  </a:schemeClr>
                </a:solidFill>
              </a:rPr>
              <a:t>Metodologia ágil Scrum: No inicio fizemos a análise dos requisitos e arquitetura do projeto, na sequencia dividimos as tarefas entre os desenvolvedores do grupo onde metade da equipe focou no código e outra metade no protótipo, design e apresentação</a:t>
            </a:r>
          </a:p>
          <a:p>
            <a:pPr marL="285750" indent="-285750">
              <a:spcAft>
                <a:spcPts val="1600"/>
              </a:spcAft>
            </a:pPr>
            <a:endParaRPr lang="pt-BR" sz="20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69490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140;p23">
            <a:extLst>
              <a:ext uri="{FF2B5EF4-FFF2-40B4-BE49-F238E27FC236}">
                <a16:creationId xmlns:a16="http://schemas.microsoft.com/office/drawing/2014/main" id="{A8C5C889-6458-47F1-AFF3-4580B42D642E}"/>
              </a:ext>
            </a:extLst>
          </p:cNvPr>
          <p:cNvSpPr txBox="1">
            <a:spLocks/>
          </p:cNvSpPr>
          <p:nvPr/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3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Bef>
                <a:spcPts val="0"/>
              </a:spcBef>
            </a:pPr>
            <a:r>
              <a:rPr lang="pt-BR">
                <a:solidFill>
                  <a:schemeClr val="bg1">
                    <a:lumMod val="10000"/>
                    <a:lumOff val="90000"/>
                  </a:schemeClr>
                </a:solidFill>
              </a:rPr>
              <a:t>Participantes</a:t>
            </a:r>
          </a:p>
        </p:txBody>
      </p:sp>
      <p:sp>
        <p:nvSpPr>
          <p:cNvPr id="3" name="Google Shape;141;p23">
            <a:extLst>
              <a:ext uri="{FF2B5EF4-FFF2-40B4-BE49-F238E27FC236}">
                <a16:creationId xmlns:a16="http://schemas.microsoft.com/office/drawing/2014/main" id="{E5BB4582-C063-4789-9A1F-5AE8152A48CC}"/>
              </a:ext>
            </a:extLst>
          </p:cNvPr>
          <p:cNvSpPr txBox="1">
            <a:spLocks/>
          </p:cNvSpPr>
          <p:nvPr/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71 - Mateus Mangerona;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76 - Allan rosalino;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65 - Fernanda Falseti;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55 - Marcus-Menor;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69 - Leticia;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2   - Marcelo;</a:t>
            </a:r>
          </a:p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pt-BR" sz="1500">
                <a:solidFill>
                  <a:schemeClr val="bg1">
                    <a:lumMod val="10000"/>
                    <a:lumOff val="90000"/>
                  </a:schemeClr>
                </a:solidFill>
              </a:rPr>
              <a:t>83 - Luiz Felipe;</a:t>
            </a:r>
          </a:p>
          <a:p>
            <a:pPr marL="0" indent="0">
              <a:spcBef>
                <a:spcPts val="0"/>
              </a:spcBef>
              <a:spcAft>
                <a:spcPts val="1600"/>
              </a:spcAft>
              <a:buFont typeface="Arial" panose="020B0604020202020204" pitchFamily="34" charset="0"/>
              <a:buNone/>
            </a:pPr>
            <a:endParaRPr lang="pt-BR" sz="15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3050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texto, placar&#10;&#10;Descrição gerada automaticamente">
            <a:extLst>
              <a:ext uri="{FF2B5EF4-FFF2-40B4-BE49-F238E27FC236}">
                <a16:creationId xmlns:a16="http://schemas.microsoft.com/office/drawing/2014/main" id="{7E5EB6D7-6803-41DA-B234-E020CC5754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7939" y="304799"/>
            <a:ext cx="5888122" cy="401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70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Meu Caminho 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491067" y="1839500"/>
            <a:ext cx="8161868" cy="27292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0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A plataforma Meu Caminho, permite acompanhar o desenvolvimento do aluno de uma forma lúdica, avaliando sua frequência, engajamento, interesse e desempenho nas atividades proposta pelos professores por meio gamificação. A plataforma conta com um assistente (mascote) que permite receber os sentimentos do dia a dia de cada aluno, com isso, colaborando com o acompanhamento psicológico das crianças e adolescentes. As responsáveis pelo acompanhamento psicológico dos alunos, receberão em seu e-mail a notificação do sentimento/desabafo descrito pelo aluno na plataforma. Além disso, o assistente também envia informativos pontuais, como aviso de novo Quiz.</a:t>
            </a:r>
            <a:endParaRPr sz="20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4" name="Google Shape;76;p15">
            <a:extLst>
              <a:ext uri="{FF2B5EF4-FFF2-40B4-BE49-F238E27FC236}">
                <a16:creationId xmlns:a16="http://schemas.microsoft.com/office/drawing/2014/main" id="{4A137991-437B-4B8C-9A96-3352B993F4D3}"/>
              </a:ext>
            </a:extLst>
          </p:cNvPr>
          <p:cNvSpPr txBox="1">
            <a:spLocks/>
          </p:cNvSpPr>
          <p:nvPr/>
        </p:nvSpPr>
        <p:spPr>
          <a:xfrm>
            <a:off x="491066" y="1106000"/>
            <a:ext cx="8161867" cy="7335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t" anchorCtr="0">
            <a:noAutofit/>
          </a:bodyPr>
          <a:lstStyle>
            <a:lvl1pPr marL="457200" lvl="0" indent="-342900" algn="l" defTabSz="68580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rial" panose="020B0604020202020204" pitchFamily="34" charset="0"/>
              <a:buChar char="●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14400" lvl="1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371600" lvl="2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800" lvl="3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286000" lvl="4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743200" lvl="5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200400" lvl="6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●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57600" lvl="7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Arial" panose="020B0604020202020204" pitchFamily="34" charset="0"/>
              <a:buChar char="○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114800" lvl="8" indent="-317500" algn="l" defTabSz="685800" rtl="0" eaLnBrk="1" latinLnBrk="0" hangingPunct="1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Arial" panose="020B0604020202020204" pitchFamily="34" charset="0"/>
              <a:buChar char="■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Aft>
                <a:spcPts val="1600"/>
              </a:spcAft>
              <a:buFont typeface="Arial" panose="020B0604020202020204" pitchFamily="34" charset="0"/>
              <a:buNone/>
            </a:pPr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Baseado no nome do Instituto Novo Caminho, o Meu Caminho surgiu como um app para traçar o desempenho individual de cada aluno.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Como o projeto vai mudar a vida do Instituto?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82" name="Google Shape;82;p16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O projeto acompanhará o desenvolvimento do aluno, da seguinte maneira: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-"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Engajamento com as atividades do instituto: de forma lúdica, a interação na plataforma e acertos do Quiz, disponibilizados pelos professores semanalmente. 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O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aluno ganhará estrelinhas que serão trocadas no final de cada mês por mimos de acordo com a pontuação. Assim como a frequência e resposta do humor do dia também valerá para a pontuação. 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A somatória de todos os requisitos classificará o aluno no ranking que somente o professor terá acesso.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8AC0DC7F-AAF9-4BA7-B8E1-040E7B5C4E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56062" y="4306631"/>
            <a:ext cx="599120" cy="57363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E96DBEE-C427-4AB9-BDBE-F4E70E120E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9480" y="4306630"/>
            <a:ext cx="599120" cy="57363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9F909D77-3557-4B67-919B-7CCA6E51E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2898" y="4306629"/>
            <a:ext cx="599120" cy="573631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311700" y="296300"/>
            <a:ext cx="8520600" cy="7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Como o projeto vai mudar a vida do instituto?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88" name="Google Shape;88;p17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520600" cy="34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Educativa: por meio da aprendizagem com o Quiz, para estimular o aluno a buscar mais conhecimento em várias áreas como fotografia,inglês e informática. E sempre que errar a questão do Quiz, receberá uma dica de conteúdo para tentar na próxima vez.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Emocional: para estimular o aluno a expor sobre suas dificuldades e sobre seu cotidiano, delatando algumas 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d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 suas experiências, autoestima e o nível de humor em que ela se encontra. Os psicólogos/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assistentes sociais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do instituto terão acesso aos humores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e  mensagens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postados pelos alunos. 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Conheça o Guatá, o mascote do “Meu Caminho”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94" name="Google Shape;94;p18"/>
          <p:cNvSpPr txBox="1">
            <a:spLocks noGrp="1"/>
          </p:cNvSpPr>
          <p:nvPr>
            <p:ph type="body" idx="1"/>
          </p:nvPr>
        </p:nvSpPr>
        <p:spPr>
          <a:xfrm>
            <a:off x="3643086" y="1226457"/>
            <a:ext cx="5189214" cy="36398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A ideia foi um mix do logotipo do Instituto com um personagem de livro, simbolizando conhecimento.</a:t>
            </a:r>
            <a:endParaRPr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O nome Guatá, significa caminho em tupi-guarani e foi escolhido entre alunos/professores do instituto durante o Hackathon via WhatsApp.</a:t>
            </a:r>
            <a:endParaRPr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Queremos que o aluno sinta-se atraído pelo design divertido do marcote e crie um laço de amizade e confiança para expressar seus sentimentos de forma leve e voluntária. </a:t>
            </a:r>
            <a:endParaRPr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Entendemos que conversar com um personagem virtual é uma maneira de quebrar paradigmas (mesmo que de forma subconsciente) com psicólogos e assistentes sociais, sendo assim, gerando uma forma de terapia. </a:t>
            </a:r>
            <a:endParaRPr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3" name="Imagem 2" descr="Uma imagem contendo flor, quarto&#10;&#10;Descrição gerada automaticamente">
            <a:extLst>
              <a:ext uri="{FF2B5EF4-FFF2-40B4-BE49-F238E27FC236}">
                <a16:creationId xmlns:a16="http://schemas.microsoft.com/office/drawing/2014/main" id="{027F65B7-E59E-465E-9C89-5032E288C3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88992"/>
            <a:ext cx="3946458" cy="3157166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38A3E51-7665-4EA6-83FC-D06BD3F61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Interação com o </a:t>
            </a:r>
            <a:r>
              <a:rPr lang="pt-BR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Guatá</a:t>
            </a:r>
            <a:endParaRPr lang="pt-BR"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8F1D349-9C18-4391-B89D-7DD178F6CA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11700" y="1270000"/>
            <a:ext cx="4836032" cy="3657600"/>
          </a:xfrm>
        </p:spPr>
        <p:txBody>
          <a:bodyPr/>
          <a:lstStyle/>
          <a:p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Quando o aluno responde a pesquisa de humor como negativa, abrimos um chat com nosso mascote perguntando se o mesmo gostaria de conversar.</a:t>
            </a:r>
          </a:p>
          <a:p>
            <a:endParaRPr lang="pt-BR"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Usando de inteligência artificial e buscando as intenções do aluno, o mascote responderá de forma instantânea mensagens automáticas que  conforte a criança / adolescente naquele momento</a:t>
            </a:r>
          </a:p>
          <a:p>
            <a:endParaRPr lang="pt-BR" sz="1600" dirty="0">
              <a:solidFill>
                <a:schemeClr val="bg1">
                  <a:lumMod val="10000"/>
                  <a:lumOff val="90000"/>
                </a:schemeClr>
              </a:solidFill>
            </a:endParaRPr>
          </a:p>
          <a:p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Os psicólogos e assistentes sociais receberão um alerta em seus </a:t>
            </a:r>
            <a:r>
              <a:rPr lang="pt-BR" sz="1600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email</a:t>
            </a:r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/ </a:t>
            </a:r>
            <a:r>
              <a:rPr lang="pt-BR" sz="1600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whatsapp</a:t>
            </a:r>
            <a:r>
              <a:rPr lang="pt-BR" sz="1600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o conteúdo da mensagem do aluno para abordar futuramente de forma assertivas.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DED4B0A-073C-49AE-B77F-7BB3E57B8D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3420" y="2070714"/>
            <a:ext cx="3138170" cy="2700286"/>
          </a:xfrm>
          <a:prstGeom prst="rect">
            <a:avLst/>
          </a:prstGeom>
        </p:spPr>
      </p:pic>
      <p:pic>
        <p:nvPicPr>
          <p:cNvPr id="5" name="Imagem 4" descr="Uma imagem contendo desenho&#10;&#10;Descrição gerada automaticamente">
            <a:extLst>
              <a:ext uri="{FF2B5EF4-FFF2-40B4-BE49-F238E27FC236}">
                <a16:creationId xmlns:a16="http://schemas.microsoft.com/office/drawing/2014/main" id="{B99D61A4-B676-4CF2-BE23-8D591F780E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7733" y="547200"/>
            <a:ext cx="3996267" cy="224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428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Lista de Recursos Previstos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00" name="Google Shape;100;p19"/>
          <p:cNvSpPr txBox="1">
            <a:spLocks noGrp="1"/>
          </p:cNvSpPr>
          <p:nvPr>
            <p:ph type="body" idx="1"/>
          </p:nvPr>
        </p:nvSpPr>
        <p:spPr>
          <a:xfrm>
            <a:off x="311700" y="1468825"/>
            <a:ext cx="8417434" cy="309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Mobile;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Expansão Comercial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Evolução da IA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Portal de acesso para os Pais e Responsáveis (checagem do desenvolvimento do aluno, chat com o professor)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Adições de jogos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Biblioteca digital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Recomendações de aulas, vídeos, sites e </a:t>
            </a:r>
            <a:r>
              <a:rPr lang="pt-BR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etc</a:t>
            </a: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 pelo </a:t>
            </a:r>
            <a:r>
              <a:rPr lang="pt-BR" dirty="0" err="1">
                <a:solidFill>
                  <a:schemeClr val="bg1">
                    <a:lumMod val="10000"/>
                    <a:lumOff val="90000"/>
                  </a:schemeClr>
                </a:solidFill>
              </a:rPr>
              <a:t>Guatá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EAD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Rede Social Integrada  (alunos e professores podem interagir entre si)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b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</a:br>
            <a:r>
              <a:rPr lang="pt-BR" dirty="0">
                <a:solidFill>
                  <a:schemeClr val="bg1">
                    <a:lumMod val="10000"/>
                    <a:lumOff val="90000"/>
                  </a:schemeClr>
                </a:solidFill>
              </a:rPr>
              <a:t>Lista dos afazeres</a:t>
            </a: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;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ela de celular com aplicativo aberto&#10;&#10;Descrição gerada automaticamente">
            <a:extLst>
              <a:ext uri="{FF2B5EF4-FFF2-40B4-BE49-F238E27FC236}">
                <a16:creationId xmlns:a16="http://schemas.microsoft.com/office/drawing/2014/main" id="{C2DB1E4C-282F-4319-B2A7-F93F352BD1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8775" y="981976"/>
            <a:ext cx="4130400" cy="2323350"/>
          </a:xfrm>
          <a:prstGeom prst="rect">
            <a:avLst/>
          </a:prstGeom>
        </p:spPr>
      </p:pic>
      <p:sp>
        <p:nvSpPr>
          <p:cNvPr id="106" name="Google Shape;106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10000"/>
                    <a:lumOff val="90000"/>
                  </a:schemeClr>
                </a:solidFill>
              </a:rPr>
              <a:t>Protótipo de Telas</a:t>
            </a:r>
            <a:endParaRPr dirty="0"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sp>
        <p:nvSpPr>
          <p:cNvPr id="107" name="Google Shape;107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Nos slides a seguir coloque protótipos de telas do sistema / imagens que ajudem a ilustrar a ideia (este texto e as imagens brancas podem ser substituídos)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108" name="Google Shape;108;p20" descr="Open Chromebook laptop computer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2975" y="697325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20" descr="Portrait-oriented black smaptphone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88601" y="1585375"/>
            <a:ext cx="1675825" cy="3291298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20"/>
          <p:cNvSpPr/>
          <p:nvPr/>
        </p:nvSpPr>
        <p:spPr>
          <a:xfrm>
            <a:off x="7281325" y="1866750"/>
            <a:ext cx="1495800" cy="26601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bg1">
                    <a:lumMod val="10000"/>
                    <a:lumOff val="90000"/>
                  </a:schemeClr>
                </a:solidFill>
              </a:rPr>
              <a:t>2</a:t>
            </a:r>
            <a:endParaRPr>
              <a:solidFill>
                <a:schemeClr val="bg1">
                  <a:lumMod val="10000"/>
                  <a:lumOff val="90000"/>
                </a:schemeClr>
              </a:solidFill>
            </a:endParaRPr>
          </a:p>
        </p:txBody>
      </p:sp>
      <p:pic>
        <p:nvPicPr>
          <p:cNvPr id="5" name="Imagem 4" descr="Uma imagem contendo desenho&#10;&#10;Descrição gerada automaticamente">
            <a:extLst>
              <a:ext uri="{FF2B5EF4-FFF2-40B4-BE49-F238E27FC236}">
                <a16:creationId xmlns:a16="http://schemas.microsoft.com/office/drawing/2014/main" id="{EB8D9E41-34D1-440C-88E3-90B2A234AC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78359" y="1866750"/>
            <a:ext cx="1496307" cy="26601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Personalizada 2">
      <a:dk1>
        <a:sysClr val="windowText" lastClr="000000"/>
      </a:dk1>
      <a:lt1>
        <a:srgbClr val="131313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131313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</TotalTime>
  <Words>770</Words>
  <Application>Microsoft Office PowerPoint</Application>
  <PresentationFormat>Apresentação na tela (16:9)</PresentationFormat>
  <Paragraphs>51</Paragraphs>
  <Slides>14</Slides>
  <Notes>11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14</vt:i4>
      </vt:variant>
    </vt:vector>
  </HeadingPairs>
  <TitlesOfParts>
    <vt:vector size="18" baseType="lpstr">
      <vt:lpstr>Calibri</vt:lpstr>
      <vt:lpstr>Arial</vt:lpstr>
      <vt:lpstr>Calibri Light</vt:lpstr>
      <vt:lpstr>Tema do Office</vt:lpstr>
      <vt:lpstr>1º Hackathon New Way</vt:lpstr>
      <vt:lpstr>Apresentação do PowerPoint</vt:lpstr>
      <vt:lpstr>Meu Caminho </vt:lpstr>
      <vt:lpstr>Como o projeto vai mudar a vida do Instituto?</vt:lpstr>
      <vt:lpstr>Como o projeto vai mudar a vida do instituto?</vt:lpstr>
      <vt:lpstr>Conheça o Guatá, o mascote do “Meu Caminho”</vt:lpstr>
      <vt:lpstr>Interação com o Guatá</vt:lpstr>
      <vt:lpstr>Lista de Recursos Previstos</vt:lpstr>
      <vt:lpstr>Protótipo de Telas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1º Hackathon New Way</dc:title>
  <cp:lastModifiedBy>Marcelo Rossini</cp:lastModifiedBy>
  <cp:revision>17</cp:revision>
  <dcterms:modified xsi:type="dcterms:W3CDTF">2019-10-05T20:22:15Z</dcterms:modified>
</cp:coreProperties>
</file>